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3"/>
  </p:notesMasterIdLst>
  <p:sldIdLst>
    <p:sldId id="256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2" r:id="rId24"/>
    <p:sldId id="293" r:id="rId25"/>
    <p:sldId id="294" r:id="rId26"/>
    <p:sldId id="295" r:id="rId27"/>
    <p:sldId id="296" r:id="rId28"/>
    <p:sldId id="297" r:id="rId29"/>
    <p:sldId id="298" r:id="rId30"/>
    <p:sldId id="299" r:id="rId31"/>
    <p:sldId id="300" r:id="rId32"/>
    <p:sldId id="301" r:id="rId33"/>
    <p:sldId id="302" r:id="rId34"/>
    <p:sldId id="303" r:id="rId35"/>
    <p:sldId id="304" r:id="rId36"/>
    <p:sldId id="305" r:id="rId37"/>
    <p:sldId id="306" r:id="rId38"/>
    <p:sldId id="307" r:id="rId39"/>
    <p:sldId id="308" r:id="rId40"/>
    <p:sldId id="309" r:id="rId41"/>
    <p:sldId id="270" r:id="rId42"/>
  </p:sldIdLst>
  <p:sldSz cx="18288000" cy="10287000"/>
  <p:notesSz cx="6858000" cy="9144000"/>
  <p:embeddedFontLst>
    <p:embeddedFont>
      <p:font typeface="Arial Unicode Bold" panose="020B0604020202020204" charset="-128"/>
      <p:regular r:id="rId44"/>
    </p:embeddedFont>
    <p:embeddedFont>
      <p:font typeface="Impact" panose="020B0806030902050204" pitchFamily="34" charset="0"/>
      <p:regular r:id="rId45"/>
    </p:embeddedFont>
    <p:embeddedFont>
      <p:font typeface="Josefin Sans" pitchFamily="2" charset="0"/>
      <p:regular r:id="rId46"/>
      <p:bold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57199" autoAdjust="0"/>
  </p:normalViewPr>
  <p:slideViewPr>
    <p:cSldViewPr>
      <p:cViewPr varScale="1">
        <p:scale>
          <a:sx n="76" d="100"/>
          <a:sy n="76" d="100"/>
        </p:scale>
        <p:origin x="2868" y="-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D2B044-EF54-49F7-85F6-5EFB913F3049}" type="datetimeFigureOut">
              <a:rPr lang="ru-RU" smtClean="0"/>
              <a:t>05.02.2025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C20C24-845E-48E5-964A-D5E61ECDB2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8869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Сегодня мы поговорим о критически важной теме в </a:t>
            </a:r>
            <a:r>
              <a:rPr lang="ru-RU" b="0" i="0" dirty="0" err="1">
                <a:solidFill>
                  <a:srgbClr val="D6D6DD"/>
                </a:solidFill>
                <a:effectLst/>
                <a:latin typeface="-apple-system"/>
              </a:rPr>
              <a:t>Android</a:t>
            </a: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-разработке – защите данных. В 2023 году было зарегистрировано более 4,5 миллиардов случаев утечки данных, причем 35% из них произошли через мобильные приложения. Например, в декабре 2023 года произошла крупная утечка данных через уязвимость в популярном </a:t>
            </a:r>
            <a:r>
              <a:rPr lang="ru-RU" b="0" i="0" dirty="0" err="1">
                <a:solidFill>
                  <a:srgbClr val="D6D6DD"/>
                </a:solidFill>
                <a:effectLst/>
                <a:latin typeface="-apple-system"/>
              </a:rPr>
              <a:t>Android</a:t>
            </a: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-приложении [привести актуальный пример].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Современные пользователи доверяют нашим приложениям конфиденциальную информацию: от личных сообщений до банковских данных. Наша задача – обеспечить максимальную защиту этой информации."</a:t>
            </a:r>
          </a:p>
          <a:p>
            <a:endParaRPr lang="ru-RU" b="0" i="0" dirty="0">
              <a:solidFill>
                <a:srgbClr val="404040"/>
              </a:solidFill>
              <a:effectLst/>
              <a:latin typeface="Inter"/>
            </a:endParaRPr>
          </a:p>
          <a:p>
            <a:endParaRPr lang="ru-RU" b="0" i="0" dirty="0">
              <a:solidFill>
                <a:srgbClr val="404040"/>
              </a:solidFill>
              <a:effectLst/>
              <a:latin typeface="Inter"/>
            </a:endParaRPr>
          </a:p>
          <a:p>
            <a:r>
              <a:rPr lang="ru-RU" b="0" i="0" dirty="0">
                <a:solidFill>
                  <a:srgbClr val="404040"/>
                </a:solidFill>
                <a:effectLst/>
                <a:latin typeface="Inter"/>
              </a:rPr>
              <a:t>Защита данных — это комплекс мер, направленных на обеспечение конфиденциальности, целостности и доступности информации. В </a:t>
            </a:r>
            <a:r>
              <a:rPr lang="ru-RU" b="0" i="0" dirty="0" err="1">
                <a:solidFill>
                  <a:srgbClr val="404040"/>
                </a:solidFill>
                <a:effectLst/>
                <a:latin typeface="Inter"/>
              </a:rPr>
              <a:t>Android</a:t>
            </a:r>
            <a:r>
              <a:rPr lang="ru-RU" b="0" i="0" dirty="0">
                <a:solidFill>
                  <a:srgbClr val="404040"/>
                </a:solidFill>
                <a:effectLst/>
                <a:latin typeface="Inter"/>
              </a:rPr>
              <a:t>-приложениях это особенно важно, так как они часто работают с персональными данными пользователей, такими как пароли, платежные данные, местоположение и т.д.</a:t>
            </a:r>
            <a:endParaRPr lang="ru-RU" dirty="0"/>
          </a:p>
          <a:p>
            <a:endParaRPr lang="ru-RU" dirty="0"/>
          </a:p>
          <a:p>
            <a:r>
              <a:rPr lang="ru-RU" dirty="0"/>
              <a:t>Шифрование данных — ключевой аспект разработки </a:t>
            </a:r>
            <a:r>
              <a:rPr lang="ru-RU" dirty="0" err="1"/>
              <a:t>Android</a:t>
            </a:r>
            <a:r>
              <a:rPr lang="ru-RU" dirty="0"/>
              <a:t>-приложений, особенно при работе с конфиденциальной информацией. В этом уроке мы рассмотрим основы защиты данных, методы шифрования и их реализацию в </a:t>
            </a:r>
            <a:r>
              <a:rPr lang="ru-RU" dirty="0" err="1"/>
              <a:t>Android</a:t>
            </a:r>
            <a:r>
              <a:rPr lang="ru-RU" dirty="0"/>
              <a:t>-приложениях.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7115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52459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9210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73957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8396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23239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2231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3566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1752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2763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099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55711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9356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59541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17776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3438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18672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23894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66298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33496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59065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622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2062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28676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26575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55179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107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83747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768343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493703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6806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0106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3185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98795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9950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813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4445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12103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31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>
                <a:solidFill>
                  <a:srgbClr val="D6D6DD"/>
                </a:solidFill>
                <a:effectLst/>
                <a:latin typeface="-apple-system"/>
              </a:rPr>
              <a:t>Что такое защита данных?</a:t>
            </a:r>
          </a:p>
          <a:p>
            <a:pPr algn="l"/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Защита данных – это комплексный подход к обеспечению конфиденциальности, целостности и доступности информации. Давайте разберем каждый аспект: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Конфиденциальность: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должны быть доступны только авторизованным пользователям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шифрование сообщений в мессенджере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показать, как выглядят зашифрованные данные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Целостность: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Данные не должны быть изменены без авторизации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цифровая подпись транзакций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проверка хеш-суммы файла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Доступность: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Легитимные пользователи должны иметь доступ к данным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Пример: резервное копирование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solidFill>
                  <a:srgbClr val="D6D6DD"/>
                </a:solidFill>
                <a:effectLst/>
                <a:latin typeface="-apple-system"/>
              </a:rPr>
              <a:t>Демонстрация: механизм восстановления доступа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C20C24-845E-48E5-964A-D5E61ECDB26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386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13595529" y="2241196"/>
            <a:ext cx="5804607" cy="5804607"/>
          </a:xfrm>
          <a:custGeom>
            <a:avLst/>
            <a:gdLst/>
            <a:ahLst/>
            <a:cxnLst/>
            <a:rect l="l" t="t" r="r" b="b"/>
            <a:pathLst>
              <a:path w="5804607" h="5804607">
                <a:moveTo>
                  <a:pt x="0" y="0"/>
                </a:moveTo>
                <a:lnTo>
                  <a:pt x="5804607" y="0"/>
                </a:lnTo>
                <a:lnTo>
                  <a:pt x="5804607" y="5804608"/>
                </a:lnTo>
                <a:lnTo>
                  <a:pt x="0" y="58046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144000" y="2230874"/>
            <a:ext cx="5804607" cy="5804607"/>
          </a:xfrm>
          <a:custGeom>
            <a:avLst/>
            <a:gdLst/>
            <a:ahLst/>
            <a:cxnLst/>
            <a:rect l="l" t="t" r="r" b="b"/>
            <a:pathLst>
              <a:path w="5804607" h="5804607">
                <a:moveTo>
                  <a:pt x="0" y="0"/>
                </a:moveTo>
                <a:lnTo>
                  <a:pt x="5804607" y="0"/>
                </a:lnTo>
                <a:lnTo>
                  <a:pt x="5804607" y="5804608"/>
                </a:lnTo>
                <a:lnTo>
                  <a:pt x="0" y="580460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5143526" y="7597308"/>
            <a:ext cx="8233265" cy="8233265"/>
          </a:xfrm>
          <a:custGeom>
            <a:avLst/>
            <a:gdLst/>
            <a:ahLst/>
            <a:cxnLst/>
            <a:rect l="l" t="t" r="r" b="b"/>
            <a:pathLst>
              <a:path w="8233265" h="8233265">
                <a:moveTo>
                  <a:pt x="0" y="0"/>
                </a:moveTo>
                <a:lnTo>
                  <a:pt x="8233265" y="0"/>
                </a:lnTo>
                <a:lnTo>
                  <a:pt x="8233265" y="8233265"/>
                </a:lnTo>
                <a:lnTo>
                  <a:pt x="0" y="82332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9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980388" y="1346208"/>
            <a:ext cx="1740378" cy="1769331"/>
          </a:xfrm>
          <a:custGeom>
            <a:avLst/>
            <a:gdLst/>
            <a:ahLst/>
            <a:cxnLst/>
            <a:rect l="l" t="t" r="r" b="b"/>
            <a:pathLst>
              <a:path w="1740378" h="1769331">
                <a:moveTo>
                  <a:pt x="0" y="0"/>
                </a:moveTo>
                <a:lnTo>
                  <a:pt x="1740378" y="0"/>
                </a:lnTo>
                <a:lnTo>
                  <a:pt x="1740378" y="1769331"/>
                </a:lnTo>
                <a:lnTo>
                  <a:pt x="0" y="17693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448701" y="6288865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6"/>
                </a:lnTo>
                <a:lnTo>
                  <a:pt x="0" y="174661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92828" y="4339870"/>
            <a:ext cx="7288963" cy="1408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62"/>
              </a:lnSpc>
            </a:pPr>
            <a:r>
              <a:rPr lang="en-US" sz="9400" b="1" dirty="0" err="1">
                <a:solidFill>
                  <a:srgbClr val="000000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Assasement</a:t>
            </a:r>
            <a:endParaRPr lang="en-US" sz="9400" b="1" dirty="0">
              <a:solidFill>
                <a:srgbClr val="000000"/>
              </a:solidFill>
              <a:latin typeface="Arial Unicode Bold"/>
              <a:ea typeface="Arial Unicode Bold"/>
              <a:cs typeface="Arial Unicode Bold"/>
              <a:sym typeface="Arial Unicode Bold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676400" y="1714500"/>
            <a:ext cx="2494042" cy="0"/>
          </a:xfrm>
          <a:prstGeom prst="line">
            <a:avLst/>
          </a:prstGeom>
          <a:ln w="64770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790168" y="1454158"/>
            <a:ext cx="209922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dirty="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Android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203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9. Для чего в </a:t>
            </a:r>
            <a:r>
              <a:rPr lang="ru-RU" sz="4400" b="1" i="0" dirty="0" err="1">
                <a:solidFill>
                  <a:srgbClr val="404040"/>
                </a:solidFill>
                <a:effectLst/>
                <a:latin typeface="Inter"/>
              </a:rPr>
              <a:t>Android</a:t>
            </a:r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 в явном виде используются транзакции?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Для работы с критичными данными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Для переключения между фрагментами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Для обеспечения консистентной работы с внешними сервисами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Для финансовых операций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61653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203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10. Какие недостатки могут проявляться при использовании </a:t>
            </a:r>
            <a:r>
              <a:rPr lang="ru-RU" sz="4400" b="1" i="0" dirty="0" err="1">
                <a:solidFill>
                  <a:srgbClr val="404040"/>
                </a:solidFill>
                <a:effectLst/>
                <a:latin typeface="Inter"/>
              </a:rPr>
              <a:t>lombok</a:t>
            </a:r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Несовместимость со старыми версиями библиотек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Непредсказуемые эффекты при интеграции со сторонними разработками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Лицензионные ограничения коммерческого использования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Нестабильная работа кода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22136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11. Как установить свой значок для разрабатываемого приложения?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0896600" y="3513295"/>
            <a:ext cx="7002835" cy="59093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Нажать правой кнопкой на иконке и выбрать в меню «сменить значок»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Прописать путь в параметр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аpp.icon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properties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файле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Прописать в &lt;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application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&gt; параметр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android:icon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с ссылкой на свое изображение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Добавить путь до изображения в файл strings.xml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48571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492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12. Какое утверждение о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Flutter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верно?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0820400" y="3624799"/>
            <a:ext cx="7002835" cy="54168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Приложения работают только на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Android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Виджеты имеют один единообразный вид на всех платформах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Поддерживается только язык программирования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Dart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Технологию разрабатывает корпорация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Alphabet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(Google)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8569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13.Какую задачу решают DI и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IoC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контейнеры?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Обеспечения слабой связности структурных элементов кода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Централизованного управления приложениями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Встраивания кода на веб-технологиях в мобильные приложения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Кроссплатформенной упаковки приложений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93217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477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14. Какая библиотека используется для «реактивного» программирования в том числе для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Android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RxJava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ReactJS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Jersey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Jetspeed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1654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15. Для чего используется ключевое слово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await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9928881" y="4092438"/>
            <a:ext cx="8130520" cy="47397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Выполняет код, не приостанавливая вызывающий поток и возвращая в него результат выполнения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Приостанавливает выполнение текущего потока и возвращает управление вызывающему коду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Приостанавливает работу интерпретатора на заданный интервал времени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Выполняет блок кода атомарно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83137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88232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18200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16. Что характеризует параллельно выполняющийся код?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Более стабильная работа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Гарантированная последовательность выполнения задач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Более нестабильная работа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Негарантированная последовательность выполнения задач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6797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8000" b="1" i="0" dirty="0">
                <a:solidFill>
                  <a:srgbClr val="404040"/>
                </a:solidFill>
                <a:effectLst/>
                <a:latin typeface="Inter"/>
              </a:rPr>
              <a:t>1. Что такое </a:t>
            </a:r>
            <a:r>
              <a:rPr lang="en-US" sz="8000" b="1" i="0" dirty="0">
                <a:solidFill>
                  <a:srgbClr val="404040"/>
                </a:solidFill>
                <a:effectLst/>
                <a:latin typeface="Inter"/>
              </a:rPr>
              <a:t>WebView?</a:t>
            </a:r>
            <a:endParaRPr lang="ru-RU" sz="8000" b="1" i="0" dirty="0">
              <a:solidFill>
                <a:srgbClr val="404040"/>
              </a:solidFill>
              <a:effectLst/>
              <a:latin typeface="Inter"/>
            </a:endParaRP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3939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Браузерная технология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Организация, стандартизирующая мобильную разработку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Компонент для отображения веба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Приложение для разработчиков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870724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477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17. Какие преимущества характерны для гибридных и кроссплатформенных технологий?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Нет никаких преимуществ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Широкий доступ к аппаратным возможностям и сервисам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Меньшие затраты ресурсов на разработку версий для нескольких платформ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Более производительные приложения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8239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18. Для чего в базовых API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Android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используется тип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interface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47397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Динамического создания объектов на основе сканирования пакетов с интерфейсами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Генерации кода на основе сигнатур интерфейсов для конкретных реализаций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Передачи управления из фрагмента или представления в активность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Связывания объектов абстрактным от их конкретных реализаций образом</a:t>
            </a:r>
          </a:p>
          <a:p>
            <a:pPr algn="l"/>
            <a:r>
              <a:rPr lang="ru-RU" sz="28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90543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477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19. Какой способ создания элементов является более эффективным с точки зрения использования ресурсов?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Динамическое создание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Fragments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Оба варианта одинаково неэффективны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Создание новых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Activity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Оба варианта одинаково эффективны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72644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984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20. Как включить логирование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запросов для библиотеки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54168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Добавить конфигурацию 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app.logging.level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=DEBUG 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 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properties fil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Добавить пакет 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logging-inspector 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и сконфигурировать перехватчик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Добавить пакет 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log4j 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 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classpath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 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и конфигурацию в 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properties 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файл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Добавить аннотацию @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HttpLogsEnabled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 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к классу приложения</a:t>
            </a:r>
          </a:p>
          <a:p>
            <a:pPr algn="l"/>
            <a:r>
              <a:rPr lang="ru-RU" sz="3200" b="1" i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2258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263894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147301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4658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65347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108210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96347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2708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Как написать код, выполняемый при любом результате операций блока </a:t>
            </a:r>
            <a:r>
              <a:rPr lang="ru-RU" sz="4400" b="1" i="0" dirty="0" err="1">
                <a:solidFill>
                  <a:srgbClr val="404040"/>
                </a:solidFill>
                <a:effectLst/>
                <a:latin typeface="Inter"/>
              </a:rPr>
              <a:t>try</a:t>
            </a:r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3447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Определив блок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finally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Передав анонимную функцию в вызванный для блока метод .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then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()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Определив блок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catch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Используя оператор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while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247979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537133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8975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07259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76484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399679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786330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50142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64907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77716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126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203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3. Какой стандарт объединяет все похожие на JavaScript языки программирования?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C++20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ECMAScript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W3C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Web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Components</a:t>
            </a:r>
            <a:endParaRPr lang="ru-RU" sz="3200" b="1" i="0" dirty="0">
              <a:solidFill>
                <a:srgbClr val="404040"/>
              </a:solidFill>
              <a:effectLst/>
              <a:latin typeface="Inter"/>
            </a:endParaRP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698347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044942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13497880" y="2230873"/>
            <a:ext cx="5804607" cy="5804607"/>
          </a:xfrm>
          <a:custGeom>
            <a:avLst/>
            <a:gdLst/>
            <a:ahLst/>
            <a:cxnLst/>
            <a:rect l="l" t="t" r="r" b="b"/>
            <a:pathLst>
              <a:path w="5804607" h="5804607">
                <a:moveTo>
                  <a:pt x="0" y="0"/>
                </a:moveTo>
                <a:lnTo>
                  <a:pt x="5804607" y="0"/>
                </a:lnTo>
                <a:lnTo>
                  <a:pt x="5804607" y="5804608"/>
                </a:lnTo>
                <a:lnTo>
                  <a:pt x="0" y="5804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144000" y="2230873"/>
            <a:ext cx="5804607" cy="5804607"/>
          </a:xfrm>
          <a:custGeom>
            <a:avLst/>
            <a:gdLst/>
            <a:ahLst/>
            <a:cxnLst/>
            <a:rect l="l" t="t" r="r" b="b"/>
            <a:pathLst>
              <a:path w="5804607" h="5804607">
                <a:moveTo>
                  <a:pt x="0" y="0"/>
                </a:moveTo>
                <a:lnTo>
                  <a:pt x="5804607" y="0"/>
                </a:lnTo>
                <a:lnTo>
                  <a:pt x="5804607" y="5804608"/>
                </a:lnTo>
                <a:lnTo>
                  <a:pt x="0" y="58046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5143526" y="7597308"/>
            <a:ext cx="8233265" cy="8233265"/>
          </a:xfrm>
          <a:custGeom>
            <a:avLst/>
            <a:gdLst/>
            <a:ahLst/>
            <a:cxnLst/>
            <a:rect l="l" t="t" r="r" b="b"/>
            <a:pathLst>
              <a:path w="8233265" h="8233265">
                <a:moveTo>
                  <a:pt x="0" y="0"/>
                </a:moveTo>
                <a:lnTo>
                  <a:pt x="8233265" y="0"/>
                </a:lnTo>
                <a:lnTo>
                  <a:pt x="8233265" y="8233265"/>
                </a:lnTo>
                <a:lnTo>
                  <a:pt x="0" y="82332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96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980388" y="1346208"/>
            <a:ext cx="1740378" cy="1769331"/>
          </a:xfrm>
          <a:custGeom>
            <a:avLst/>
            <a:gdLst/>
            <a:ahLst/>
            <a:cxnLst/>
            <a:rect l="l" t="t" r="r" b="b"/>
            <a:pathLst>
              <a:path w="1740378" h="1769331">
                <a:moveTo>
                  <a:pt x="0" y="0"/>
                </a:moveTo>
                <a:lnTo>
                  <a:pt x="1740378" y="0"/>
                </a:lnTo>
                <a:lnTo>
                  <a:pt x="1740378" y="1769331"/>
                </a:lnTo>
                <a:lnTo>
                  <a:pt x="0" y="176933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448701" y="6288865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6"/>
                </a:lnTo>
                <a:lnTo>
                  <a:pt x="0" y="174661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92828" y="4803910"/>
            <a:ext cx="7122369" cy="1319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80"/>
              </a:lnSpc>
            </a:pPr>
            <a:r>
              <a:rPr lang="ru-RU" sz="9090" dirty="0">
                <a:solidFill>
                  <a:srgbClr val="000000"/>
                </a:solidFill>
                <a:latin typeface="Impact" panose="020B0806030902050204" pitchFamily="34" charset="0"/>
                <a:ea typeface="League Spartan"/>
                <a:cs typeface="League Spartan"/>
                <a:sym typeface="League Spartan"/>
              </a:rPr>
              <a:t>Все</a:t>
            </a:r>
            <a:endParaRPr lang="en-US" sz="9090" dirty="0">
              <a:solidFill>
                <a:srgbClr val="000000"/>
              </a:solidFill>
              <a:latin typeface="Impact" panose="020B0806030902050204" pitchFamily="34" charset="0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1842718" y="1562100"/>
            <a:ext cx="2494042" cy="0"/>
          </a:xfrm>
          <a:prstGeom prst="line">
            <a:avLst/>
          </a:prstGeom>
          <a:ln w="64770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953755" y="1454158"/>
            <a:ext cx="1772188" cy="432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Android</a:t>
            </a:r>
            <a:endParaRPr lang="en-US" sz="2499" dirty="0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203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4. Какой инструмент </a:t>
            </a:r>
            <a:r>
              <a:rPr lang="ru-RU" sz="4400" b="1" i="0" dirty="0" err="1">
                <a:solidFill>
                  <a:srgbClr val="404040"/>
                </a:solidFill>
                <a:effectLst/>
                <a:latin typeface="Inter"/>
              </a:rPr>
              <a:t>Android</a:t>
            </a:r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 Studio помогает отлаживать элементы интерфейса?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Widget Investigator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Layout Inspector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Fluent Spinner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UI Monitor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19293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2708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5. Какой формат файлов используется для описания структуры интерфейсов приложений </a:t>
            </a:r>
            <a:r>
              <a:rPr lang="ru-RU" sz="4400" b="1" i="0" dirty="0" err="1">
                <a:solidFill>
                  <a:srgbClr val="404040"/>
                </a:solidFill>
                <a:effectLst/>
                <a:latin typeface="Inter"/>
              </a:rPr>
              <a:t>Android</a:t>
            </a:r>
            <a:r>
              <a:rPr lang="ru-RU" sz="44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Properties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JSON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YML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XML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5194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6. Какой инструмент используется для диагностики проблем с производительностью приложения на основе данных от пользовательских устройств? 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Выберите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 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верный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 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ответ</a:t>
            </a:r>
            <a:endParaRPr lang="en-US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firebase performance monitoring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google app tracker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cognos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 reports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facebook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 id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Затрудняюсь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 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ответить</a:t>
            </a:r>
            <a:endParaRPr lang="en-US" sz="3200" b="1" i="0" dirty="0">
              <a:solidFill>
                <a:srgbClr val="404040"/>
              </a:solidFill>
              <a:effectLst/>
              <a:latin typeface="Inter"/>
            </a:endParaRP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96347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7. Какой шаблон программирования используется для создания экземпляров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http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 клиентов, использующих библиотеку </a:t>
            </a:r>
            <a:r>
              <a:rPr lang="ru-RU" sz="3200" b="1" i="0" dirty="0" err="1">
                <a:solidFill>
                  <a:srgbClr val="404040"/>
                </a:solidFill>
                <a:effectLst/>
                <a:latin typeface="Inter"/>
              </a:rPr>
              <a:t>Retrofit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Builder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Factory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Publish-Subscribe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Observer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33162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100000">
            <a:off x="4561182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788742"/>
            <a:ext cx="4709517" cy="4709517"/>
          </a:xfrm>
          <a:custGeom>
            <a:avLst/>
            <a:gdLst/>
            <a:ahLst/>
            <a:cxnLst/>
            <a:rect l="l" t="t" r="r" b="b"/>
            <a:pathLst>
              <a:path w="4709517" h="4709517">
                <a:moveTo>
                  <a:pt x="0" y="0"/>
                </a:moveTo>
                <a:lnTo>
                  <a:pt x="4709517" y="0"/>
                </a:lnTo>
                <a:lnTo>
                  <a:pt x="4709517" y="4709516"/>
                </a:lnTo>
                <a:lnTo>
                  <a:pt x="0" y="47095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9474040"/>
            <a:ext cx="18288000" cy="5657850"/>
            <a:chOff x="0" y="0"/>
            <a:chExt cx="6186311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186311" cy="1913890"/>
            </a:xfrm>
            <a:custGeom>
              <a:avLst/>
              <a:gdLst/>
              <a:ahLst/>
              <a:cxnLst/>
              <a:rect l="l" t="t" r="r" b="b"/>
              <a:pathLst>
                <a:path w="6186311" h="1913890">
                  <a:moveTo>
                    <a:pt x="0" y="0"/>
                  </a:moveTo>
                  <a:lnTo>
                    <a:pt x="6186311" y="0"/>
                  </a:lnTo>
                  <a:lnTo>
                    <a:pt x="618631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46071" y="1009650"/>
            <a:ext cx="7363548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ru-RU" sz="4000" b="1" i="0" dirty="0">
                <a:solidFill>
                  <a:srgbClr val="404040"/>
                </a:solidFill>
                <a:effectLst/>
                <a:latin typeface="Inter"/>
              </a:rPr>
              <a:t>8. У вас есть код на С#, необходимо разработать приложение с ним для iPhone. Какую технологию вы выберете?</a:t>
            </a:r>
          </a:p>
        </p:txBody>
      </p:sp>
      <p:sp>
        <p:nvSpPr>
          <p:cNvPr id="10" name="AutoShape 10"/>
          <p:cNvSpPr/>
          <p:nvPr/>
        </p:nvSpPr>
        <p:spPr>
          <a:xfrm rot="5207">
            <a:off x="10246088" y="3617655"/>
            <a:ext cx="9432820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056565" y="4092438"/>
            <a:ext cx="7002835" cy="2954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Выберите верный ответ</a:t>
            </a:r>
          </a:p>
          <a:p>
            <a:pPr algn="l"/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Ionic Framework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en-US" sz="3200" b="1" i="0" dirty="0" err="1">
                <a:solidFill>
                  <a:srgbClr val="404040"/>
                </a:solidFill>
                <a:effectLst/>
                <a:latin typeface="Inter"/>
              </a:rPr>
              <a:t>SwiftUI</a:t>
            </a:r>
            <a:endParaRPr lang="en-US" sz="3200" b="1" i="0" dirty="0">
              <a:solidFill>
                <a:srgbClr val="404040"/>
              </a:solidFill>
              <a:effectLst/>
              <a:latin typeface="Inter"/>
            </a:endParaRP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Qt Framework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Xamarin/MAUI</a:t>
            </a:r>
          </a:p>
          <a:p>
            <a:pPr algn="l"/>
            <a:r>
              <a:rPr lang="en-US" sz="3200" b="1" i="0" dirty="0">
                <a:solidFill>
                  <a:srgbClr val="404040"/>
                </a:solidFill>
                <a:effectLst/>
                <a:latin typeface="Inter"/>
              </a:rPr>
              <a:t>•	</a:t>
            </a:r>
            <a:r>
              <a:rPr lang="ru-RU" sz="3200" b="1" i="0" dirty="0">
                <a:solidFill>
                  <a:srgbClr val="404040"/>
                </a:solidFill>
                <a:effectLst/>
                <a:latin typeface="Inter"/>
              </a:rPr>
              <a:t>Затрудняюсь ответить</a:t>
            </a:r>
          </a:p>
        </p:txBody>
      </p:sp>
      <p:sp>
        <p:nvSpPr>
          <p:cNvPr id="14" name="Freeform 14"/>
          <p:cNvSpPr/>
          <p:nvPr/>
        </p:nvSpPr>
        <p:spPr>
          <a:xfrm rot="5400000">
            <a:off x="1152055" y="1915434"/>
            <a:ext cx="1499906" cy="1746616"/>
          </a:xfrm>
          <a:custGeom>
            <a:avLst/>
            <a:gdLst/>
            <a:ahLst/>
            <a:cxnLst/>
            <a:rect l="l" t="t" r="r" b="b"/>
            <a:pathLst>
              <a:path w="1499906" h="1746616">
                <a:moveTo>
                  <a:pt x="0" y="0"/>
                </a:moveTo>
                <a:lnTo>
                  <a:pt x="1499906" y="0"/>
                </a:lnTo>
                <a:lnTo>
                  <a:pt x="1499906" y="1746615"/>
                </a:lnTo>
                <a:lnTo>
                  <a:pt x="0" y="17466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AutoShape 15"/>
          <p:cNvSpPr/>
          <p:nvPr/>
        </p:nvSpPr>
        <p:spPr>
          <a:xfrm rot="-1799999">
            <a:off x="4609275" y="7242177"/>
            <a:ext cx="4019073" cy="0"/>
          </a:xfrm>
          <a:prstGeom prst="line">
            <a:avLst/>
          </a:prstGeom>
          <a:ln w="2857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1220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5076</Words>
  <Application>Microsoft Office PowerPoint</Application>
  <PresentationFormat>Произвольный</PresentationFormat>
  <Paragraphs>868</Paragraphs>
  <Slides>41</Slides>
  <Notes>40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</vt:i4>
      </vt:variant>
    </vt:vector>
  </HeadingPairs>
  <TitlesOfParts>
    <vt:vector size="50" baseType="lpstr">
      <vt:lpstr>-apple-system</vt:lpstr>
      <vt:lpstr>Impact</vt:lpstr>
      <vt:lpstr>Inter</vt:lpstr>
      <vt:lpstr>Arial</vt:lpstr>
      <vt:lpstr>Josefin Sans</vt:lpstr>
      <vt:lpstr>Calibri</vt:lpstr>
      <vt:lpstr>Arial Unicode Bold</vt:lpstr>
      <vt:lpstr>Aptos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Plan</dc:title>
  <dc:creator>I</dc:creator>
  <cp:lastModifiedBy>I</cp:lastModifiedBy>
  <cp:revision>8</cp:revision>
  <dcterms:created xsi:type="dcterms:W3CDTF">2006-08-16T00:00:00Z</dcterms:created>
  <dcterms:modified xsi:type="dcterms:W3CDTF">2025-02-05T10:02:48Z</dcterms:modified>
  <dc:identifier>DAGdjaMrpOU</dc:identifier>
</cp:coreProperties>
</file>

<file path=docProps/thumbnail.jpeg>
</file>